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71" r:id="rId14"/>
    <p:sldId id="267" r:id="rId15"/>
    <p:sldId id="268" r:id="rId16"/>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4A2D2A66-B4AC-49BB-8ACE-B244C4C37FD1}" type="datetimeFigureOut">
              <a:rPr lang="sr-Cyrl-BA" smtClean="0"/>
              <a:t>14.1.2011</a:t>
            </a:fld>
            <a:endParaRPr lang="sr-Cyrl-BA"/>
          </a:p>
        </p:txBody>
      </p:sp>
      <p:sp>
        <p:nvSpPr>
          <p:cNvPr id="20" name="Footer Placeholder 19"/>
          <p:cNvSpPr>
            <a:spLocks noGrp="1"/>
          </p:cNvSpPr>
          <p:nvPr>
            <p:ph type="ftr" sz="quarter" idx="11"/>
          </p:nvPr>
        </p:nvSpPr>
        <p:spPr/>
        <p:txBody>
          <a:bodyPr/>
          <a:lstStyle>
            <a:extLst/>
          </a:lstStyle>
          <a:p>
            <a:endParaRPr lang="sr-Cyrl-BA"/>
          </a:p>
        </p:txBody>
      </p:sp>
      <p:sp>
        <p:nvSpPr>
          <p:cNvPr id="10" name="Slide Number Placeholder 9"/>
          <p:cNvSpPr>
            <a:spLocks noGrp="1"/>
          </p:cNvSpPr>
          <p:nvPr>
            <p:ph type="sldNum" sz="quarter" idx="12"/>
          </p:nvPr>
        </p:nvSpPr>
        <p:spPr/>
        <p:txBody>
          <a:bodyPr/>
          <a:lstStyle>
            <a:extLst/>
          </a:lstStyle>
          <a:p>
            <a:fld id="{CACE6639-91F2-42D5-BD02-BA39C3F37FDC}" type="slidenum">
              <a:rPr lang="sr-Cyrl-BA" smtClean="0"/>
              <a:t>‹#›</a:t>
            </a:fld>
            <a:endParaRPr lang="sr-Cyrl-B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2D2A66-B4AC-49BB-8ACE-B244C4C37FD1}" type="datetimeFigureOut">
              <a:rPr lang="sr-Cyrl-BA" smtClean="0"/>
              <a:t>14.1.2011</a:t>
            </a:fld>
            <a:endParaRPr lang="sr-Cyrl-BA"/>
          </a:p>
        </p:txBody>
      </p:sp>
      <p:sp>
        <p:nvSpPr>
          <p:cNvPr id="5" name="Footer Placeholder 4"/>
          <p:cNvSpPr>
            <a:spLocks noGrp="1"/>
          </p:cNvSpPr>
          <p:nvPr>
            <p:ph type="ftr" sz="quarter" idx="11"/>
          </p:nvPr>
        </p:nvSpPr>
        <p:spPr/>
        <p:txBody>
          <a:bodyPr/>
          <a:lstStyle>
            <a:extLst/>
          </a:lstStyle>
          <a:p>
            <a:endParaRPr lang="sr-Cyrl-BA"/>
          </a:p>
        </p:txBody>
      </p:sp>
      <p:sp>
        <p:nvSpPr>
          <p:cNvPr id="6" name="Slide Number Placeholder 5"/>
          <p:cNvSpPr>
            <a:spLocks noGrp="1"/>
          </p:cNvSpPr>
          <p:nvPr>
            <p:ph type="sldNum" sz="quarter" idx="12"/>
          </p:nvPr>
        </p:nvSpPr>
        <p:spPr/>
        <p:txBody>
          <a:bodyPr/>
          <a:lstStyle>
            <a:extLst/>
          </a:lstStyle>
          <a:p>
            <a:fld id="{CACE6639-91F2-42D5-BD02-BA39C3F37FDC}" type="slidenum">
              <a:rPr lang="sr-Cyrl-BA" smtClean="0"/>
              <a:t>‹#›</a:t>
            </a:fld>
            <a:endParaRPr lang="sr-Cyrl-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2D2A66-B4AC-49BB-8ACE-B244C4C37FD1}" type="datetimeFigureOut">
              <a:rPr lang="sr-Cyrl-BA" smtClean="0"/>
              <a:t>14.1.2011</a:t>
            </a:fld>
            <a:endParaRPr lang="sr-Cyrl-BA"/>
          </a:p>
        </p:txBody>
      </p:sp>
      <p:sp>
        <p:nvSpPr>
          <p:cNvPr id="5" name="Footer Placeholder 4"/>
          <p:cNvSpPr>
            <a:spLocks noGrp="1"/>
          </p:cNvSpPr>
          <p:nvPr>
            <p:ph type="ftr" sz="quarter" idx="11"/>
          </p:nvPr>
        </p:nvSpPr>
        <p:spPr/>
        <p:txBody>
          <a:bodyPr/>
          <a:lstStyle>
            <a:extLst/>
          </a:lstStyle>
          <a:p>
            <a:endParaRPr lang="sr-Cyrl-BA"/>
          </a:p>
        </p:txBody>
      </p:sp>
      <p:sp>
        <p:nvSpPr>
          <p:cNvPr id="6" name="Slide Number Placeholder 5"/>
          <p:cNvSpPr>
            <a:spLocks noGrp="1"/>
          </p:cNvSpPr>
          <p:nvPr>
            <p:ph type="sldNum" sz="quarter" idx="12"/>
          </p:nvPr>
        </p:nvSpPr>
        <p:spPr/>
        <p:txBody>
          <a:bodyPr/>
          <a:lstStyle>
            <a:extLst/>
          </a:lstStyle>
          <a:p>
            <a:fld id="{CACE6639-91F2-42D5-BD02-BA39C3F37FDC}" type="slidenum">
              <a:rPr lang="sr-Cyrl-BA" smtClean="0"/>
              <a:t>‹#›</a:t>
            </a:fld>
            <a:endParaRPr lang="sr-Cyrl-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2D2A66-B4AC-49BB-8ACE-B244C4C37FD1}" type="datetimeFigureOut">
              <a:rPr lang="sr-Cyrl-BA" smtClean="0"/>
              <a:t>14.1.2011</a:t>
            </a:fld>
            <a:endParaRPr lang="sr-Cyrl-BA"/>
          </a:p>
        </p:txBody>
      </p:sp>
      <p:sp>
        <p:nvSpPr>
          <p:cNvPr id="5" name="Footer Placeholder 4"/>
          <p:cNvSpPr>
            <a:spLocks noGrp="1"/>
          </p:cNvSpPr>
          <p:nvPr>
            <p:ph type="ftr" sz="quarter" idx="11"/>
          </p:nvPr>
        </p:nvSpPr>
        <p:spPr/>
        <p:txBody>
          <a:bodyPr/>
          <a:lstStyle>
            <a:extLst/>
          </a:lstStyle>
          <a:p>
            <a:endParaRPr lang="sr-Cyrl-BA"/>
          </a:p>
        </p:txBody>
      </p:sp>
      <p:sp>
        <p:nvSpPr>
          <p:cNvPr id="6" name="Slide Number Placeholder 5"/>
          <p:cNvSpPr>
            <a:spLocks noGrp="1"/>
          </p:cNvSpPr>
          <p:nvPr>
            <p:ph type="sldNum" sz="quarter" idx="12"/>
          </p:nvPr>
        </p:nvSpPr>
        <p:spPr/>
        <p:txBody>
          <a:bodyPr/>
          <a:lstStyle>
            <a:extLst/>
          </a:lstStyle>
          <a:p>
            <a:fld id="{CACE6639-91F2-42D5-BD02-BA39C3F37FDC}" type="slidenum">
              <a:rPr lang="sr-Cyrl-BA" smtClean="0"/>
              <a:t>‹#›</a:t>
            </a:fld>
            <a:endParaRPr lang="sr-Cyrl-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A2D2A66-B4AC-49BB-8ACE-B244C4C37FD1}" type="datetimeFigureOut">
              <a:rPr lang="sr-Cyrl-BA" smtClean="0"/>
              <a:t>14.1.2011</a:t>
            </a:fld>
            <a:endParaRPr lang="sr-Cyrl-BA"/>
          </a:p>
        </p:txBody>
      </p:sp>
      <p:sp>
        <p:nvSpPr>
          <p:cNvPr id="5" name="Footer Placeholder 4"/>
          <p:cNvSpPr>
            <a:spLocks noGrp="1"/>
          </p:cNvSpPr>
          <p:nvPr>
            <p:ph type="ftr" sz="quarter" idx="11"/>
          </p:nvPr>
        </p:nvSpPr>
        <p:spPr/>
        <p:txBody>
          <a:bodyPr/>
          <a:lstStyle>
            <a:extLst/>
          </a:lstStyle>
          <a:p>
            <a:endParaRPr lang="sr-Cyrl-BA"/>
          </a:p>
        </p:txBody>
      </p:sp>
      <p:sp>
        <p:nvSpPr>
          <p:cNvPr id="6" name="Slide Number Placeholder 5"/>
          <p:cNvSpPr>
            <a:spLocks noGrp="1"/>
          </p:cNvSpPr>
          <p:nvPr>
            <p:ph type="sldNum" sz="quarter" idx="12"/>
          </p:nvPr>
        </p:nvSpPr>
        <p:spPr/>
        <p:txBody>
          <a:bodyPr/>
          <a:lstStyle>
            <a:extLst/>
          </a:lstStyle>
          <a:p>
            <a:fld id="{CACE6639-91F2-42D5-BD02-BA39C3F37FDC}" type="slidenum">
              <a:rPr lang="sr-Cyrl-BA" smtClean="0"/>
              <a:t>‹#›</a:t>
            </a:fld>
            <a:endParaRPr lang="sr-Cyrl-B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2D2A66-B4AC-49BB-8ACE-B244C4C37FD1}" type="datetimeFigureOut">
              <a:rPr lang="sr-Cyrl-BA" smtClean="0"/>
              <a:t>14.1.2011</a:t>
            </a:fld>
            <a:endParaRPr lang="sr-Cyrl-BA"/>
          </a:p>
        </p:txBody>
      </p:sp>
      <p:sp>
        <p:nvSpPr>
          <p:cNvPr id="6" name="Footer Placeholder 5"/>
          <p:cNvSpPr>
            <a:spLocks noGrp="1"/>
          </p:cNvSpPr>
          <p:nvPr>
            <p:ph type="ftr" sz="quarter" idx="11"/>
          </p:nvPr>
        </p:nvSpPr>
        <p:spPr/>
        <p:txBody>
          <a:bodyPr/>
          <a:lstStyle>
            <a:extLst/>
          </a:lstStyle>
          <a:p>
            <a:endParaRPr lang="sr-Cyrl-BA"/>
          </a:p>
        </p:txBody>
      </p:sp>
      <p:sp>
        <p:nvSpPr>
          <p:cNvPr id="7" name="Slide Number Placeholder 6"/>
          <p:cNvSpPr>
            <a:spLocks noGrp="1"/>
          </p:cNvSpPr>
          <p:nvPr>
            <p:ph type="sldNum" sz="quarter" idx="12"/>
          </p:nvPr>
        </p:nvSpPr>
        <p:spPr/>
        <p:txBody>
          <a:bodyPr/>
          <a:lstStyle>
            <a:extLst/>
          </a:lstStyle>
          <a:p>
            <a:fld id="{CACE6639-91F2-42D5-BD02-BA39C3F37FDC}" type="slidenum">
              <a:rPr lang="sr-Cyrl-BA" smtClean="0"/>
              <a:t>‹#›</a:t>
            </a:fld>
            <a:endParaRPr lang="sr-Cyrl-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2D2A66-B4AC-49BB-8ACE-B244C4C37FD1}" type="datetimeFigureOut">
              <a:rPr lang="sr-Cyrl-BA" smtClean="0"/>
              <a:t>14.1.2011</a:t>
            </a:fld>
            <a:endParaRPr lang="sr-Cyrl-BA"/>
          </a:p>
        </p:txBody>
      </p:sp>
      <p:sp>
        <p:nvSpPr>
          <p:cNvPr id="8" name="Footer Placeholder 7"/>
          <p:cNvSpPr>
            <a:spLocks noGrp="1"/>
          </p:cNvSpPr>
          <p:nvPr>
            <p:ph type="ftr" sz="quarter" idx="11"/>
          </p:nvPr>
        </p:nvSpPr>
        <p:spPr/>
        <p:txBody>
          <a:bodyPr/>
          <a:lstStyle>
            <a:extLst/>
          </a:lstStyle>
          <a:p>
            <a:endParaRPr lang="sr-Cyrl-BA"/>
          </a:p>
        </p:txBody>
      </p:sp>
      <p:sp>
        <p:nvSpPr>
          <p:cNvPr id="9" name="Slide Number Placeholder 8"/>
          <p:cNvSpPr>
            <a:spLocks noGrp="1"/>
          </p:cNvSpPr>
          <p:nvPr>
            <p:ph type="sldNum" sz="quarter" idx="12"/>
          </p:nvPr>
        </p:nvSpPr>
        <p:spPr/>
        <p:txBody>
          <a:bodyPr/>
          <a:lstStyle>
            <a:extLst/>
          </a:lstStyle>
          <a:p>
            <a:fld id="{CACE6639-91F2-42D5-BD02-BA39C3F37FDC}" type="slidenum">
              <a:rPr lang="sr-Cyrl-BA" smtClean="0"/>
              <a:t>‹#›</a:t>
            </a:fld>
            <a:endParaRPr lang="sr-Cyrl-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A2D2A66-B4AC-49BB-8ACE-B244C4C37FD1}" type="datetimeFigureOut">
              <a:rPr lang="sr-Cyrl-BA" smtClean="0"/>
              <a:t>14.1.2011</a:t>
            </a:fld>
            <a:endParaRPr lang="sr-Cyrl-BA"/>
          </a:p>
        </p:txBody>
      </p:sp>
      <p:sp>
        <p:nvSpPr>
          <p:cNvPr id="4" name="Footer Placeholder 3"/>
          <p:cNvSpPr>
            <a:spLocks noGrp="1"/>
          </p:cNvSpPr>
          <p:nvPr>
            <p:ph type="ftr" sz="quarter" idx="11"/>
          </p:nvPr>
        </p:nvSpPr>
        <p:spPr/>
        <p:txBody>
          <a:bodyPr/>
          <a:lstStyle>
            <a:extLst/>
          </a:lstStyle>
          <a:p>
            <a:endParaRPr lang="sr-Cyrl-BA"/>
          </a:p>
        </p:txBody>
      </p:sp>
      <p:sp>
        <p:nvSpPr>
          <p:cNvPr id="5" name="Slide Number Placeholder 4"/>
          <p:cNvSpPr>
            <a:spLocks noGrp="1"/>
          </p:cNvSpPr>
          <p:nvPr>
            <p:ph type="sldNum" sz="quarter" idx="12"/>
          </p:nvPr>
        </p:nvSpPr>
        <p:spPr/>
        <p:txBody>
          <a:bodyPr/>
          <a:lstStyle>
            <a:extLst/>
          </a:lstStyle>
          <a:p>
            <a:fld id="{CACE6639-91F2-42D5-BD02-BA39C3F37FDC}" type="slidenum">
              <a:rPr lang="sr-Cyrl-BA" smtClean="0"/>
              <a:t>‹#›</a:t>
            </a:fld>
            <a:endParaRPr lang="sr-Cyrl-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A2D2A66-B4AC-49BB-8ACE-B244C4C37FD1}" type="datetimeFigureOut">
              <a:rPr lang="sr-Cyrl-BA" smtClean="0"/>
              <a:t>14.1.2011</a:t>
            </a:fld>
            <a:endParaRPr lang="sr-Cyrl-BA"/>
          </a:p>
        </p:txBody>
      </p:sp>
      <p:sp>
        <p:nvSpPr>
          <p:cNvPr id="3" name="Footer Placeholder 2"/>
          <p:cNvSpPr>
            <a:spLocks noGrp="1"/>
          </p:cNvSpPr>
          <p:nvPr>
            <p:ph type="ftr" sz="quarter" idx="11"/>
          </p:nvPr>
        </p:nvSpPr>
        <p:spPr/>
        <p:txBody>
          <a:bodyPr/>
          <a:lstStyle>
            <a:extLst/>
          </a:lstStyle>
          <a:p>
            <a:endParaRPr lang="sr-Cyrl-BA"/>
          </a:p>
        </p:txBody>
      </p:sp>
      <p:sp>
        <p:nvSpPr>
          <p:cNvPr id="4" name="Slide Number Placeholder 3"/>
          <p:cNvSpPr>
            <a:spLocks noGrp="1"/>
          </p:cNvSpPr>
          <p:nvPr>
            <p:ph type="sldNum" sz="quarter" idx="12"/>
          </p:nvPr>
        </p:nvSpPr>
        <p:spPr/>
        <p:txBody>
          <a:bodyPr/>
          <a:lstStyle>
            <a:extLst/>
          </a:lstStyle>
          <a:p>
            <a:fld id="{CACE6639-91F2-42D5-BD02-BA39C3F37FDC}" type="slidenum">
              <a:rPr lang="sr-Cyrl-BA" smtClean="0"/>
              <a:t>‹#›</a:t>
            </a:fld>
            <a:endParaRPr lang="sr-Cyrl-B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A2D2A66-B4AC-49BB-8ACE-B244C4C37FD1}" type="datetimeFigureOut">
              <a:rPr lang="sr-Cyrl-BA" smtClean="0"/>
              <a:t>14.1.2011</a:t>
            </a:fld>
            <a:endParaRPr lang="sr-Cyrl-BA"/>
          </a:p>
        </p:txBody>
      </p:sp>
      <p:sp>
        <p:nvSpPr>
          <p:cNvPr id="6" name="Footer Placeholder 5"/>
          <p:cNvSpPr>
            <a:spLocks noGrp="1"/>
          </p:cNvSpPr>
          <p:nvPr>
            <p:ph type="ftr" sz="quarter" idx="11"/>
          </p:nvPr>
        </p:nvSpPr>
        <p:spPr/>
        <p:txBody>
          <a:bodyPr/>
          <a:lstStyle>
            <a:extLst/>
          </a:lstStyle>
          <a:p>
            <a:endParaRPr lang="sr-Cyrl-BA"/>
          </a:p>
        </p:txBody>
      </p:sp>
      <p:sp>
        <p:nvSpPr>
          <p:cNvPr id="7" name="Slide Number Placeholder 6"/>
          <p:cNvSpPr>
            <a:spLocks noGrp="1"/>
          </p:cNvSpPr>
          <p:nvPr>
            <p:ph type="sldNum" sz="quarter" idx="12"/>
          </p:nvPr>
        </p:nvSpPr>
        <p:spPr/>
        <p:txBody>
          <a:bodyPr/>
          <a:lstStyle>
            <a:extLst/>
          </a:lstStyle>
          <a:p>
            <a:fld id="{CACE6639-91F2-42D5-BD02-BA39C3F37FDC}" type="slidenum">
              <a:rPr lang="sr-Cyrl-BA" smtClean="0"/>
              <a:t>‹#›</a:t>
            </a:fld>
            <a:endParaRPr lang="sr-Cyrl-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4A2D2A66-B4AC-49BB-8ACE-B244C4C37FD1}" type="datetimeFigureOut">
              <a:rPr lang="sr-Cyrl-BA" smtClean="0"/>
              <a:t>14.1.2011</a:t>
            </a:fld>
            <a:endParaRPr lang="sr-Cyrl-BA"/>
          </a:p>
        </p:txBody>
      </p:sp>
      <p:sp>
        <p:nvSpPr>
          <p:cNvPr id="6" name="Footer Placeholder 5"/>
          <p:cNvSpPr>
            <a:spLocks noGrp="1"/>
          </p:cNvSpPr>
          <p:nvPr>
            <p:ph type="ftr" sz="quarter" idx="11"/>
          </p:nvPr>
        </p:nvSpPr>
        <p:spPr/>
        <p:txBody>
          <a:bodyPr/>
          <a:lstStyle>
            <a:extLst/>
          </a:lstStyle>
          <a:p>
            <a:endParaRPr lang="sr-Cyrl-BA"/>
          </a:p>
        </p:txBody>
      </p:sp>
      <p:sp>
        <p:nvSpPr>
          <p:cNvPr id="7" name="Slide Number Placeholder 6"/>
          <p:cNvSpPr>
            <a:spLocks noGrp="1"/>
          </p:cNvSpPr>
          <p:nvPr>
            <p:ph type="sldNum" sz="quarter" idx="12"/>
          </p:nvPr>
        </p:nvSpPr>
        <p:spPr/>
        <p:txBody>
          <a:bodyPr/>
          <a:lstStyle>
            <a:extLst/>
          </a:lstStyle>
          <a:p>
            <a:fld id="{CACE6639-91F2-42D5-BD02-BA39C3F37FDC}" type="slidenum">
              <a:rPr lang="sr-Cyrl-BA" smtClean="0"/>
              <a:t>‹#›</a:t>
            </a:fld>
            <a:endParaRPr lang="sr-Cyrl-B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4A2D2A66-B4AC-49BB-8ACE-B244C4C37FD1}" type="datetimeFigureOut">
              <a:rPr lang="sr-Cyrl-BA" smtClean="0"/>
              <a:t>14.1.2011</a:t>
            </a:fld>
            <a:endParaRPr lang="sr-Cyrl-B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sr-Cyrl-B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ACE6639-91F2-42D5-BD02-BA39C3F37FDC}" type="slidenum">
              <a:rPr lang="sr-Cyrl-BA" smtClean="0"/>
              <a:t>‹#›</a:t>
            </a:fld>
            <a:endParaRPr lang="sr-Cyrl-B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BRUSSELS I REGULATION</a:t>
            </a:r>
            <a:br>
              <a:rPr lang="en-US" dirty="0" smtClean="0"/>
            </a:br>
            <a:r>
              <a:rPr lang="en-US" dirty="0" smtClean="0"/>
              <a:t>- GENERAL ISSUES -</a:t>
            </a:r>
            <a:endParaRPr lang="sr-Cyrl-BA" dirty="0"/>
          </a:p>
        </p:txBody>
      </p:sp>
      <p:sp>
        <p:nvSpPr>
          <p:cNvPr id="3" name="Subtitle 2"/>
          <p:cNvSpPr>
            <a:spLocks noGrp="1"/>
          </p:cNvSpPr>
          <p:nvPr>
            <p:ph type="subTitle" idx="1"/>
          </p:nvPr>
        </p:nvSpPr>
        <p:spPr>
          <a:xfrm>
            <a:off x="1432560" y="1850064"/>
            <a:ext cx="7406640" cy="4243232"/>
          </a:xfrm>
        </p:spPr>
        <p:txBody>
          <a:bodyPr/>
          <a:lstStyle/>
          <a:p>
            <a:pPr algn="r">
              <a:defRPr/>
            </a:pPr>
            <a:endParaRPr lang="en-US" dirty="0" smtClean="0"/>
          </a:p>
          <a:p>
            <a:pPr algn="r">
              <a:defRPr/>
            </a:pPr>
            <a:r>
              <a:rPr lang="en-US" dirty="0" smtClean="0"/>
              <a:t>Marko </a:t>
            </a:r>
            <a:r>
              <a:rPr lang="en-US" dirty="0" err="1" smtClean="0"/>
              <a:t>Jovanovic</a:t>
            </a:r>
            <a:r>
              <a:rPr lang="en-US" dirty="0" smtClean="0"/>
              <a:t>, LL.M.</a:t>
            </a:r>
          </a:p>
          <a:p>
            <a:pPr algn="r">
              <a:defRPr/>
            </a:pPr>
            <a:endParaRPr lang="en-US" dirty="0" smtClean="0"/>
          </a:p>
          <a:p>
            <a:pPr algn="r">
              <a:defRPr/>
            </a:pPr>
            <a:endParaRPr lang="en-US" dirty="0" smtClean="0"/>
          </a:p>
          <a:p>
            <a:pPr algn="r">
              <a:defRPr/>
            </a:pPr>
            <a:endParaRPr lang="en-US" dirty="0" smtClean="0"/>
          </a:p>
          <a:p>
            <a:pPr algn="ctr">
              <a:defRPr/>
            </a:pPr>
            <a:r>
              <a:rPr lang="en-US" dirty="0" smtClean="0"/>
              <a:t>MASTER IN EUROPEAN INTEGRATION</a:t>
            </a:r>
          </a:p>
          <a:p>
            <a:pPr algn="ctr">
              <a:defRPr/>
            </a:pPr>
            <a:r>
              <a:rPr lang="en-US" i="1" dirty="0" smtClean="0"/>
              <a:t>Private International Law in the Context of the EU Legal Structure</a:t>
            </a:r>
          </a:p>
          <a:p>
            <a:pPr algn="ctr">
              <a:defRPr/>
            </a:pPr>
            <a:r>
              <a:rPr lang="en-US" dirty="0" smtClean="0"/>
              <a:t>University of Belgrade Faculty of Law</a:t>
            </a:r>
            <a:endParaRPr lang="sr-Cyrl-BA" dirty="0" smtClean="0"/>
          </a:p>
          <a:p>
            <a:endParaRPr lang="sr-Cyrl-B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Interpretation of the Convention / Regulation</a:t>
            </a:r>
            <a:endParaRPr lang="sr-Cyrl-BA" dirty="0"/>
          </a:p>
        </p:txBody>
      </p:sp>
      <p:sp>
        <p:nvSpPr>
          <p:cNvPr id="3" name="Content Placeholder 2"/>
          <p:cNvSpPr>
            <a:spLocks noGrp="1"/>
          </p:cNvSpPr>
          <p:nvPr>
            <p:ph idx="1"/>
          </p:nvPr>
        </p:nvSpPr>
        <p:spPr/>
        <p:txBody>
          <a:bodyPr>
            <a:normAutofit fontScale="62500" lnSpcReduction="20000"/>
          </a:bodyPr>
          <a:lstStyle/>
          <a:p>
            <a:r>
              <a:rPr lang="en-US" dirty="0" smtClean="0"/>
              <a:t>Authority to interpret the Convention/Regulation</a:t>
            </a:r>
          </a:p>
          <a:p>
            <a:r>
              <a:rPr lang="en-US" dirty="0" smtClean="0"/>
              <a:t>Principle of interpretation:</a:t>
            </a:r>
          </a:p>
          <a:p>
            <a:pPr>
              <a:buNone/>
            </a:pPr>
            <a:r>
              <a:rPr lang="en-US" dirty="0" smtClean="0"/>
              <a:t>	</a:t>
            </a:r>
            <a:r>
              <a:rPr lang="en-US" dirty="0" smtClean="0"/>
              <a:t>“</a:t>
            </a:r>
            <a:r>
              <a:rPr lang="en-US" i="1" dirty="0" smtClean="0"/>
              <a:t>THE </a:t>
            </a:r>
            <a:r>
              <a:rPr lang="en-US" i="1" dirty="0" smtClean="0"/>
              <a:t>CONVENTION OF 27 SEPTEMBER 1968 MUST BE INTERPRETED HAVING REGARD BOTH TO ITS PRINCIPLES AND OBJECTIVES AND TO ITS RELATIONSHIP WITH THE </a:t>
            </a:r>
            <a:r>
              <a:rPr lang="en-US" i="1" dirty="0" smtClean="0"/>
              <a:t>TREATY. </a:t>
            </a:r>
            <a:r>
              <a:rPr lang="en-US" i="1" dirty="0" smtClean="0"/>
              <a:t>AS REGARDS THE QUESTION WHETHER THE WORDS AND CONCEPTS USED IN THE CONVENTION MUST BE REGARDED AS HAVING THEIR OWN INDEPENDENT MEANING AND AS BEING THUS COMMON TO ALL THE MEMBER STATES OR AS REFERRING TO SUBSTANTIVE RULES OF THE LAW APPLICABLE IN EACH CASE UNDER THE RULES OF CONFLICT OF LAWS OF THE COURT BEFORE WHICH THE MATTER IS FIRST </a:t>
            </a:r>
            <a:r>
              <a:rPr lang="en-US" i="1" dirty="0" smtClean="0"/>
              <a:t>BROUGHT, </a:t>
            </a:r>
            <a:r>
              <a:rPr lang="en-US" i="1" dirty="0" smtClean="0"/>
              <a:t>THE APPROPRIATE CHOICE CAN ONLY BE MADE IN RESPECT OF EACH OF THE PROVISIONS OF THE CONVENTION TO ENSURE THAT IT IS FULLY EFFECTIVE HAVING REGARD TO THE OBJECTIVES OF ARTICLE 220 OF THE </a:t>
            </a:r>
            <a:r>
              <a:rPr lang="en-US" i="1" dirty="0" smtClean="0"/>
              <a:t>TREATY. “</a:t>
            </a:r>
            <a:r>
              <a:rPr lang="en-US" dirty="0" smtClean="0"/>
              <a:t> (</a:t>
            </a:r>
            <a:r>
              <a:rPr lang="en-US" i="1" dirty="0" err="1" smtClean="0"/>
              <a:t>Tessili</a:t>
            </a:r>
            <a:r>
              <a:rPr lang="en-US" i="1" dirty="0" smtClean="0"/>
              <a:t> v. Dunlop, C-12/76, 6.10.1976</a:t>
            </a:r>
            <a:r>
              <a:rPr lang="en-US" dirty="0" smtClean="0"/>
              <a:t>)</a:t>
            </a:r>
            <a:endParaRPr lang="sr-Cyrl-B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Interpretation of the Convention / Regulation</a:t>
            </a:r>
            <a:endParaRPr lang="sr-Cyrl-BA" dirty="0"/>
          </a:p>
        </p:txBody>
      </p:sp>
      <p:sp>
        <p:nvSpPr>
          <p:cNvPr id="3" name="Content Placeholder 2"/>
          <p:cNvSpPr>
            <a:spLocks noGrp="1"/>
          </p:cNvSpPr>
          <p:nvPr>
            <p:ph idx="1"/>
          </p:nvPr>
        </p:nvSpPr>
        <p:spPr/>
        <p:txBody>
          <a:bodyPr>
            <a:normAutofit fontScale="92500"/>
          </a:bodyPr>
          <a:lstStyle/>
          <a:p>
            <a:r>
              <a:rPr lang="en-US" dirty="0" smtClean="0"/>
              <a:t>Meaning of the principle: purposive interpretation (meaning of a rule must be found in the light of its underlying purpose)</a:t>
            </a:r>
          </a:p>
          <a:p>
            <a:r>
              <a:rPr lang="en-US" dirty="0" smtClean="0"/>
              <a:t>Application of the principle of interpretation:</a:t>
            </a:r>
          </a:p>
          <a:p>
            <a:pPr>
              <a:buNone/>
            </a:pPr>
            <a:r>
              <a:rPr lang="en-US" dirty="0" smtClean="0"/>
              <a:t>	</a:t>
            </a:r>
            <a:r>
              <a:rPr lang="en-US" dirty="0" smtClean="0"/>
              <a:t>1. Identification of the principles of Convention/Regulation</a:t>
            </a:r>
          </a:p>
          <a:p>
            <a:pPr>
              <a:buNone/>
            </a:pPr>
            <a:r>
              <a:rPr lang="en-US" dirty="0" smtClean="0"/>
              <a:t>	</a:t>
            </a:r>
            <a:r>
              <a:rPr lang="en-US" dirty="0" smtClean="0"/>
              <a:t>2. Interpretation of the applicable provision in the light of the meaning of the principles of Convention/Regulation </a:t>
            </a:r>
            <a:endParaRPr lang="sr-Cyrl-B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Interpretation of the Convention / Regulation </a:t>
            </a:r>
            <a:endParaRPr lang="sr-Cyrl-BA" dirty="0"/>
          </a:p>
        </p:txBody>
      </p:sp>
      <p:sp>
        <p:nvSpPr>
          <p:cNvPr id="3" name="Content Placeholder 2"/>
          <p:cNvSpPr>
            <a:spLocks noGrp="1"/>
          </p:cNvSpPr>
          <p:nvPr>
            <p:ph idx="1"/>
          </p:nvPr>
        </p:nvSpPr>
        <p:spPr/>
        <p:txBody>
          <a:bodyPr>
            <a:normAutofit fontScale="85000" lnSpcReduction="10000"/>
          </a:bodyPr>
          <a:lstStyle/>
          <a:p>
            <a:r>
              <a:rPr lang="en-US" dirty="0" smtClean="0"/>
              <a:t>The guiding principle of the Convention / Regulation:</a:t>
            </a:r>
          </a:p>
          <a:p>
            <a:pPr>
              <a:buNone/>
            </a:pPr>
            <a:r>
              <a:rPr lang="en-US" dirty="0" smtClean="0"/>
              <a:t>	</a:t>
            </a:r>
            <a:r>
              <a:rPr lang="en-US" cap="small" dirty="0" smtClean="0"/>
              <a:t>Strengthening the Legal Protection of Persons </a:t>
            </a:r>
            <a:r>
              <a:rPr lang="en-US" u="sng" cap="small" dirty="0" smtClean="0"/>
              <a:t>established</a:t>
            </a:r>
            <a:r>
              <a:rPr lang="en-US" cap="small" dirty="0" smtClean="0"/>
              <a:t> in the Community/Union</a:t>
            </a:r>
            <a:endParaRPr lang="en-US" dirty="0" smtClean="0"/>
          </a:p>
          <a:p>
            <a:r>
              <a:rPr lang="en-US" dirty="0" smtClean="0"/>
              <a:t> General principles of the Convention / Regulation</a:t>
            </a:r>
          </a:p>
          <a:p>
            <a:pPr marL="596646" indent="-514350">
              <a:buAutoNum type="arabicPeriod"/>
            </a:pPr>
            <a:r>
              <a:rPr lang="en-US" dirty="0" smtClean="0"/>
              <a:t>Legal certainty</a:t>
            </a:r>
          </a:p>
          <a:p>
            <a:pPr marL="596646" indent="-514350">
              <a:buAutoNum type="arabicPeriod"/>
            </a:pPr>
            <a:r>
              <a:rPr lang="en-US" dirty="0" smtClean="0"/>
              <a:t>Protection of the right of defense</a:t>
            </a:r>
          </a:p>
          <a:p>
            <a:pPr marL="596646" indent="-514350">
              <a:buAutoNum type="arabicPeriod"/>
            </a:pPr>
            <a:r>
              <a:rPr lang="en-US" dirty="0" smtClean="0"/>
              <a:t>Free movement of judgments</a:t>
            </a:r>
          </a:p>
          <a:p>
            <a:pPr marL="596646" indent="-514350">
              <a:buAutoNum type="arabicPeriod"/>
            </a:pPr>
            <a:r>
              <a:rPr lang="en-US" dirty="0" smtClean="0"/>
              <a:t>Disputes should be decided by an appropriate court  </a:t>
            </a:r>
            <a:endParaRPr lang="sr-Cyrl-B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Interpretation of the Convention / Regulation</a:t>
            </a:r>
            <a:endParaRPr lang="sr-Cyrl-BA" dirty="0"/>
          </a:p>
        </p:txBody>
      </p:sp>
      <p:sp>
        <p:nvSpPr>
          <p:cNvPr id="3" name="Content Placeholder 2"/>
          <p:cNvSpPr>
            <a:spLocks noGrp="1"/>
          </p:cNvSpPr>
          <p:nvPr>
            <p:ph idx="1"/>
          </p:nvPr>
        </p:nvSpPr>
        <p:spPr/>
        <p:txBody>
          <a:bodyPr>
            <a:normAutofit fontScale="92500" lnSpcReduction="20000"/>
          </a:bodyPr>
          <a:lstStyle/>
          <a:p>
            <a:r>
              <a:rPr lang="en-US" dirty="0" smtClean="0"/>
              <a:t>Problem of conflicting principles</a:t>
            </a:r>
          </a:p>
          <a:p>
            <a:r>
              <a:rPr lang="en-US" dirty="0" smtClean="0"/>
              <a:t>Guidelines for resolving the problem:</a:t>
            </a:r>
          </a:p>
          <a:p>
            <a:pPr marL="596646" indent="-514350">
              <a:buAutoNum type="arabicPeriod"/>
            </a:pPr>
            <a:r>
              <a:rPr lang="en-US" u="sng" dirty="0" smtClean="0">
                <a:solidFill>
                  <a:schemeClr val="accent3"/>
                </a:solidFill>
              </a:rPr>
              <a:t>Consistency</a:t>
            </a:r>
            <a:r>
              <a:rPr lang="en-US" dirty="0" smtClean="0"/>
              <a:t> (cases that are alike from the standpoint of the legal principle are to be treated alike)</a:t>
            </a:r>
          </a:p>
          <a:p>
            <a:pPr marL="596646" indent="-514350">
              <a:buAutoNum type="arabicPeriod"/>
            </a:pPr>
            <a:r>
              <a:rPr lang="en-US" u="sng" dirty="0" smtClean="0">
                <a:solidFill>
                  <a:schemeClr val="accent3"/>
                </a:solidFill>
              </a:rPr>
              <a:t>Optimization</a:t>
            </a:r>
            <a:r>
              <a:rPr lang="en-US" dirty="0" smtClean="0"/>
              <a:t> (the decision should be formulated in a way that maximizes the realization of the principle in question)</a:t>
            </a:r>
          </a:p>
          <a:p>
            <a:pPr marL="596646" indent="-514350">
              <a:buAutoNum type="arabicPeriod"/>
            </a:pPr>
            <a:r>
              <a:rPr lang="en-US" u="sng" dirty="0" smtClean="0">
                <a:solidFill>
                  <a:schemeClr val="accent3"/>
                </a:solidFill>
              </a:rPr>
              <a:t>Prohibition of disproportion</a:t>
            </a:r>
            <a:r>
              <a:rPr lang="en-US" dirty="0" smtClean="0"/>
              <a:t> (a conflicting principle should not be sacrificed over a reasonable degree)</a:t>
            </a:r>
            <a:endParaRPr lang="sr-Cyrl-B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Relationship between BC/BR1 and conventions on specific matters</a:t>
            </a:r>
            <a:endParaRPr lang="sr-Cyrl-BA" dirty="0"/>
          </a:p>
        </p:txBody>
      </p:sp>
      <p:sp>
        <p:nvSpPr>
          <p:cNvPr id="3" name="Content Placeholder 2"/>
          <p:cNvSpPr>
            <a:spLocks noGrp="1"/>
          </p:cNvSpPr>
          <p:nvPr>
            <p:ph idx="1"/>
          </p:nvPr>
        </p:nvSpPr>
        <p:spPr/>
        <p:txBody>
          <a:bodyPr>
            <a:normAutofit fontScale="92500" lnSpcReduction="10000"/>
          </a:bodyPr>
          <a:lstStyle/>
          <a:p>
            <a:r>
              <a:rPr lang="en-US" dirty="0" smtClean="0"/>
              <a:t>General principle: the Regulation shall not affect any conventions to which the MS are parties and which, in relation to particular matters govern jurisdiction or the recognition or enforcement of judgments (Art. 71.1)</a:t>
            </a:r>
          </a:p>
          <a:p>
            <a:r>
              <a:rPr lang="en-US" dirty="0" smtClean="0"/>
              <a:t>Consequence of the principle: if both BR1 and a specific convention govern the same procedural issue, the specific convention prevails. If the specific convention is silent on an issue, BR1 applies </a:t>
            </a:r>
            <a:endParaRPr lang="sr-Cyrl-B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BR1 and the </a:t>
            </a:r>
            <a:r>
              <a:rPr lang="en-US" dirty="0" err="1" smtClean="0"/>
              <a:t>Lugano</a:t>
            </a:r>
            <a:r>
              <a:rPr lang="en-US" dirty="0" smtClean="0"/>
              <a:t> Convention</a:t>
            </a:r>
            <a:endParaRPr lang="sr-Cyrl-BA" dirty="0"/>
          </a:p>
        </p:txBody>
      </p:sp>
      <p:sp>
        <p:nvSpPr>
          <p:cNvPr id="3" name="Content Placeholder 2"/>
          <p:cNvSpPr>
            <a:spLocks noGrp="1"/>
          </p:cNvSpPr>
          <p:nvPr>
            <p:ph idx="1"/>
          </p:nvPr>
        </p:nvSpPr>
        <p:spPr/>
        <p:txBody>
          <a:bodyPr>
            <a:normAutofit fontScale="85000" lnSpcReduction="10000"/>
          </a:bodyPr>
          <a:lstStyle/>
          <a:p>
            <a:r>
              <a:rPr lang="en-US" dirty="0" smtClean="0"/>
              <a:t>Parallel convention to the Brussels Convention</a:t>
            </a:r>
          </a:p>
          <a:p>
            <a:r>
              <a:rPr lang="en-US" dirty="0" smtClean="0"/>
              <a:t>Concluded in 1988 between EFTA countries</a:t>
            </a:r>
          </a:p>
          <a:p>
            <a:r>
              <a:rPr lang="en-US" dirty="0" smtClean="0"/>
              <a:t>Semi-open convention (system of invitation)</a:t>
            </a:r>
          </a:p>
          <a:p>
            <a:r>
              <a:rPr lang="en-US" dirty="0" smtClean="0"/>
              <a:t>Fundamental principles identical to the ones of the BC/BR1</a:t>
            </a:r>
          </a:p>
          <a:p>
            <a:r>
              <a:rPr lang="en-US" dirty="0" smtClean="0"/>
              <a:t>No power of interpretation for ECJ, however its decisions enjoy great authority </a:t>
            </a:r>
            <a:r>
              <a:rPr lang="en-US" i="1" dirty="0" smtClean="0"/>
              <a:t>de facto</a:t>
            </a:r>
          </a:p>
          <a:p>
            <a:r>
              <a:rPr lang="en-US" dirty="0" smtClean="0"/>
              <a:t>The </a:t>
            </a:r>
            <a:r>
              <a:rPr lang="en-US" dirty="0" err="1" smtClean="0"/>
              <a:t>Lugano</a:t>
            </a:r>
            <a:r>
              <a:rPr lang="en-US" dirty="0" smtClean="0"/>
              <a:t> Convention as a preparatory stage for candidate States before accession? (case of Poland) </a:t>
            </a:r>
          </a:p>
          <a:p>
            <a:r>
              <a:rPr lang="en-US" dirty="0" smtClean="0"/>
              <a:t>Revised </a:t>
            </a:r>
            <a:r>
              <a:rPr lang="en-US" dirty="0" err="1" smtClean="0"/>
              <a:t>Lugano</a:t>
            </a:r>
            <a:r>
              <a:rPr lang="en-US" dirty="0" smtClean="0"/>
              <a:t> Convention (2007)</a:t>
            </a:r>
          </a:p>
          <a:p>
            <a:endParaRPr lang="sr-Cyrl-B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procedural unification in European Union</a:t>
            </a:r>
            <a:endParaRPr lang="sr-Cyrl-BA" dirty="0"/>
          </a:p>
        </p:txBody>
      </p:sp>
      <p:sp>
        <p:nvSpPr>
          <p:cNvPr id="3" name="Content Placeholder 2"/>
          <p:cNvSpPr>
            <a:spLocks noGrp="1"/>
          </p:cNvSpPr>
          <p:nvPr>
            <p:ph idx="1"/>
          </p:nvPr>
        </p:nvSpPr>
        <p:spPr/>
        <p:txBody>
          <a:bodyPr>
            <a:normAutofit fontScale="92500" lnSpcReduction="10000"/>
          </a:bodyPr>
          <a:lstStyle/>
          <a:p>
            <a:pPr algn="ctr">
              <a:buNone/>
            </a:pPr>
            <a:endParaRPr lang="en-US" dirty="0" smtClean="0"/>
          </a:p>
          <a:p>
            <a:pPr algn="ctr">
              <a:buNone/>
            </a:pPr>
            <a:r>
              <a:rPr lang="en-US" dirty="0" smtClean="0"/>
              <a:t>Diversity of jurisdictional regimes</a:t>
            </a:r>
          </a:p>
          <a:p>
            <a:pPr algn="ctr">
              <a:buNone/>
            </a:pPr>
            <a:endParaRPr lang="en-US" dirty="0" smtClean="0"/>
          </a:p>
          <a:p>
            <a:pPr algn="ctr">
              <a:buNone/>
            </a:pPr>
            <a:r>
              <a:rPr lang="en-US" dirty="0" smtClean="0"/>
              <a:t>Brussels Convention (1968/1973)</a:t>
            </a:r>
          </a:p>
          <a:p>
            <a:pPr algn="ctr">
              <a:buNone/>
            </a:pPr>
            <a:r>
              <a:rPr lang="en-US" sz="2000" dirty="0" smtClean="0"/>
              <a:t>+</a:t>
            </a:r>
          </a:p>
          <a:p>
            <a:pPr algn="ctr">
              <a:buNone/>
            </a:pPr>
            <a:r>
              <a:rPr lang="en-US" dirty="0" smtClean="0"/>
              <a:t>Luxembourg Protocol (1971/1975)</a:t>
            </a:r>
          </a:p>
          <a:p>
            <a:pPr algn="ctr">
              <a:buNone/>
            </a:pPr>
            <a:endParaRPr lang="en-US" dirty="0" smtClean="0"/>
          </a:p>
          <a:p>
            <a:pPr algn="ctr">
              <a:buNone/>
            </a:pPr>
            <a:endParaRPr lang="en-US" dirty="0" smtClean="0"/>
          </a:p>
          <a:p>
            <a:pPr algn="ctr">
              <a:buNone/>
            </a:pPr>
            <a:r>
              <a:rPr lang="en-US" dirty="0" smtClean="0"/>
              <a:t>Regulation No. 44/2001 – “Brussels I” (2000/2002) </a:t>
            </a:r>
          </a:p>
          <a:p>
            <a:pPr algn="ctr">
              <a:buNone/>
            </a:pPr>
            <a:endParaRPr lang="sr-Cyrl-BA" dirty="0"/>
          </a:p>
        </p:txBody>
      </p:sp>
      <p:sp>
        <p:nvSpPr>
          <p:cNvPr id="5" name="Down Arrow 4"/>
          <p:cNvSpPr/>
          <p:nvPr/>
        </p:nvSpPr>
        <p:spPr>
          <a:xfrm>
            <a:off x="4932040" y="2492896"/>
            <a:ext cx="50405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Cyrl-BA"/>
          </a:p>
        </p:txBody>
      </p:sp>
      <p:sp>
        <p:nvSpPr>
          <p:cNvPr id="7" name="Down Arrow 6"/>
          <p:cNvSpPr/>
          <p:nvPr/>
        </p:nvSpPr>
        <p:spPr>
          <a:xfrm>
            <a:off x="5004048" y="4509120"/>
            <a:ext cx="43204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r-Cyrl-B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Scope of application of the Brussels Convention/Brussels I Regulation</a:t>
            </a:r>
            <a:endParaRPr lang="sr-Cyrl-BA" dirty="0"/>
          </a:p>
        </p:txBody>
      </p:sp>
      <p:sp>
        <p:nvSpPr>
          <p:cNvPr id="3" name="Content Placeholder 2"/>
          <p:cNvSpPr>
            <a:spLocks noGrp="1"/>
          </p:cNvSpPr>
          <p:nvPr>
            <p:ph idx="1"/>
          </p:nvPr>
        </p:nvSpPr>
        <p:spPr>
          <a:xfrm>
            <a:off x="1435608" y="1628800"/>
            <a:ext cx="7498080" cy="4619600"/>
          </a:xfrm>
        </p:spPr>
        <p:txBody>
          <a:bodyPr>
            <a:normAutofit fontScale="70000" lnSpcReduction="20000"/>
          </a:bodyPr>
          <a:lstStyle/>
          <a:p>
            <a:pPr>
              <a:buNone/>
            </a:pPr>
            <a:r>
              <a:rPr lang="en-US" b="1" u="sng" dirty="0" smtClean="0"/>
              <a:t>1. Material scope of application:</a:t>
            </a:r>
          </a:p>
          <a:p>
            <a:r>
              <a:rPr lang="en-US" dirty="0" smtClean="0"/>
              <a:t>civil and commercial matters, without extension to revenue, customs or administrative matters (Art.1)</a:t>
            </a:r>
          </a:p>
          <a:p>
            <a:pPr>
              <a:buNone/>
            </a:pPr>
            <a:r>
              <a:rPr lang="en-US" dirty="0" smtClean="0"/>
              <a:t>	</a:t>
            </a:r>
            <a:r>
              <a:rPr lang="en-US" dirty="0" smtClean="0"/>
              <a:t>	- definition: </a:t>
            </a:r>
          </a:p>
          <a:p>
            <a:pPr>
              <a:buNone/>
            </a:pPr>
            <a:r>
              <a:rPr lang="en-US" dirty="0" smtClean="0"/>
              <a:t>	</a:t>
            </a:r>
            <a:r>
              <a:rPr lang="en-US" dirty="0" smtClean="0"/>
              <a:t>“</a:t>
            </a:r>
            <a:r>
              <a:rPr lang="en-US" i="1" dirty="0" smtClean="0"/>
              <a:t>IN THE INTERPRETATION OF THE CONCEPT </a:t>
            </a:r>
            <a:r>
              <a:rPr lang="en-US" i="1" dirty="0" smtClean="0"/>
              <a:t>‘CIVIL </a:t>
            </a:r>
            <a:r>
              <a:rPr lang="en-US" i="1" dirty="0" smtClean="0"/>
              <a:t>AND COMMERCIAL </a:t>
            </a:r>
            <a:r>
              <a:rPr lang="en-US" i="1" dirty="0" smtClean="0"/>
              <a:t>MATTERS’ </a:t>
            </a:r>
            <a:r>
              <a:rPr lang="en-US" i="1" dirty="0" smtClean="0"/>
              <a:t>FOR THE PURPOSES OF THE APPLICATION OF THE CONVENTION OF 27 SEPTEMBER </a:t>
            </a:r>
            <a:r>
              <a:rPr lang="en-US" i="1" dirty="0" smtClean="0"/>
              <a:t>1968, </a:t>
            </a:r>
            <a:r>
              <a:rPr lang="en-US" i="1" dirty="0" smtClean="0"/>
              <a:t>IN PARTICULAR TITLE III THEREOF , REFERENCE MUST BE MADE NOT TO THE LAW OF ONE OF THE STATES CONCERNED </a:t>
            </a:r>
            <a:r>
              <a:rPr lang="en-US" i="1" dirty="0" smtClean="0"/>
              <a:t>BUT, FIRST, </a:t>
            </a:r>
            <a:r>
              <a:rPr lang="en-US" i="1" dirty="0" smtClean="0"/>
              <a:t>TO THE OBJECTIVES AND SCHEME OF THE CONVENTION </a:t>
            </a:r>
            <a:r>
              <a:rPr lang="en-US" i="1" dirty="0" smtClean="0"/>
              <a:t>AND, SECONDLY, </a:t>
            </a:r>
            <a:r>
              <a:rPr lang="en-US" i="1" dirty="0" smtClean="0"/>
              <a:t>TO THE GENERAL PRINCIPLES WHICH STEM FROM THE CORPUS OF THE NATIONAL LEGAL </a:t>
            </a:r>
            <a:r>
              <a:rPr lang="en-US" i="1" dirty="0" smtClean="0"/>
              <a:t>SYSTEMS.” (LTU </a:t>
            </a:r>
            <a:r>
              <a:rPr lang="en-US" i="1" dirty="0" err="1" smtClean="0"/>
              <a:t>Lufttransportunternehmen</a:t>
            </a:r>
            <a:r>
              <a:rPr lang="en-US" i="1" dirty="0" smtClean="0"/>
              <a:t> v. </a:t>
            </a:r>
            <a:r>
              <a:rPr lang="en-US" i="1" dirty="0" err="1" smtClean="0"/>
              <a:t>Eurocontrol</a:t>
            </a:r>
            <a:r>
              <a:rPr lang="en-US" i="1" dirty="0" smtClean="0"/>
              <a:t>, C-29/76, 14.10.1976)</a:t>
            </a:r>
            <a:endParaRPr lang="en-US" dirty="0" smtClean="0"/>
          </a:p>
          <a:p>
            <a:pPr>
              <a:buNone/>
            </a:pPr>
            <a:r>
              <a:rPr lang="en-US" dirty="0" smtClean="0"/>
              <a:t>	</a:t>
            </a:r>
            <a:r>
              <a:rPr lang="en-US" dirty="0" smtClean="0"/>
              <a:t>	</a:t>
            </a:r>
            <a:endParaRPr lang="sr-Cyrl-B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 scope of application</a:t>
            </a:r>
            <a:endParaRPr lang="sr-Cyrl-BA" dirty="0"/>
          </a:p>
        </p:txBody>
      </p:sp>
      <p:sp>
        <p:nvSpPr>
          <p:cNvPr id="3" name="Content Placeholder 2"/>
          <p:cNvSpPr>
            <a:spLocks noGrp="1"/>
          </p:cNvSpPr>
          <p:nvPr>
            <p:ph idx="1"/>
          </p:nvPr>
        </p:nvSpPr>
        <p:spPr/>
        <p:txBody>
          <a:bodyPr/>
          <a:lstStyle/>
          <a:p>
            <a:pPr>
              <a:buNone/>
            </a:pPr>
            <a:r>
              <a:rPr lang="en-US" dirty="0" smtClean="0"/>
              <a:t>	- difficulties with respect to the definition of the term “civil and commercial matters” </a:t>
            </a:r>
          </a:p>
          <a:p>
            <a:pPr>
              <a:buNone/>
            </a:pPr>
            <a:r>
              <a:rPr lang="en-US" dirty="0" smtClean="0"/>
              <a:t>	</a:t>
            </a:r>
            <a:r>
              <a:rPr lang="en-US" dirty="0" smtClean="0"/>
              <a:t>	A. delimitation from administrative 	matters (not covered by 	Convention/Regulation)</a:t>
            </a:r>
          </a:p>
          <a:p>
            <a:pPr>
              <a:buNone/>
            </a:pPr>
            <a:r>
              <a:rPr lang="en-US" dirty="0" smtClean="0"/>
              <a:t>	</a:t>
            </a:r>
            <a:r>
              <a:rPr lang="en-US" dirty="0" smtClean="0"/>
              <a:t>	B. delimitation from criminal matters 	(not covered by 	Convention/Regulation)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 scope of application</a:t>
            </a:r>
            <a:endParaRPr lang="sr-Cyrl-BA" dirty="0"/>
          </a:p>
        </p:txBody>
      </p:sp>
      <p:sp>
        <p:nvSpPr>
          <p:cNvPr id="3" name="Content Placeholder 2"/>
          <p:cNvSpPr>
            <a:spLocks noGrp="1"/>
          </p:cNvSpPr>
          <p:nvPr>
            <p:ph idx="1"/>
          </p:nvPr>
        </p:nvSpPr>
        <p:spPr/>
        <p:txBody>
          <a:bodyPr/>
          <a:lstStyle/>
          <a:p>
            <a:pPr>
              <a:buNone/>
            </a:pPr>
            <a:r>
              <a:rPr lang="en-US" dirty="0" smtClean="0"/>
              <a:t>A. Delimitation from administrative matters</a:t>
            </a:r>
          </a:p>
          <a:p>
            <a:pPr>
              <a:buNone/>
            </a:pPr>
            <a:r>
              <a:rPr lang="en-US" dirty="0" smtClean="0"/>
              <a:t>	- two cumulative criteria</a:t>
            </a:r>
          </a:p>
          <a:p>
            <a:pPr>
              <a:buNone/>
            </a:pPr>
            <a:r>
              <a:rPr lang="en-US" dirty="0" smtClean="0"/>
              <a:t>	</a:t>
            </a:r>
            <a:r>
              <a:rPr lang="en-US" dirty="0" smtClean="0"/>
              <a:t>1. one of the parties has been </a:t>
            </a:r>
            <a:r>
              <a:rPr lang="en-US" u="sng" dirty="0" smtClean="0"/>
              <a:t>conferred</a:t>
            </a:r>
            <a:r>
              <a:rPr lang="en-US" dirty="0" smtClean="0"/>
              <a:t> public authority;</a:t>
            </a:r>
          </a:p>
          <a:p>
            <a:pPr>
              <a:buNone/>
            </a:pPr>
            <a:r>
              <a:rPr lang="en-US" dirty="0" smtClean="0"/>
              <a:t>	</a:t>
            </a:r>
            <a:r>
              <a:rPr lang="en-US" dirty="0" smtClean="0"/>
              <a:t>2. the party has </a:t>
            </a:r>
            <a:r>
              <a:rPr lang="en-US" u="sng" dirty="0" smtClean="0"/>
              <a:t>exercised</a:t>
            </a:r>
            <a:r>
              <a:rPr lang="en-US" dirty="0" smtClean="0"/>
              <a:t> that public authority in performing the activity which led to the dispute</a:t>
            </a:r>
            <a:endParaRPr lang="sr-Cyrl-B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 scope of application</a:t>
            </a:r>
            <a:endParaRPr lang="sr-Cyrl-BA" dirty="0"/>
          </a:p>
        </p:txBody>
      </p:sp>
      <p:sp>
        <p:nvSpPr>
          <p:cNvPr id="3" name="Content Placeholder 2"/>
          <p:cNvSpPr>
            <a:spLocks noGrp="1"/>
          </p:cNvSpPr>
          <p:nvPr>
            <p:ph idx="1"/>
          </p:nvPr>
        </p:nvSpPr>
        <p:spPr/>
        <p:txBody>
          <a:bodyPr/>
          <a:lstStyle/>
          <a:p>
            <a:pPr>
              <a:buNone/>
            </a:pPr>
            <a:r>
              <a:rPr lang="en-US" dirty="0" smtClean="0"/>
              <a:t>B. Delimitation from criminal matters</a:t>
            </a:r>
          </a:p>
          <a:p>
            <a:pPr>
              <a:buNone/>
            </a:pPr>
            <a:r>
              <a:rPr lang="en-US" dirty="0" smtClean="0"/>
              <a:t>	</a:t>
            </a:r>
            <a:r>
              <a:rPr lang="en-US" dirty="0" smtClean="0"/>
              <a:t>- difficulties with respect to delimitation in Common Law countries</a:t>
            </a:r>
          </a:p>
          <a:p>
            <a:pPr>
              <a:buNone/>
            </a:pPr>
            <a:r>
              <a:rPr lang="en-US" dirty="0" smtClean="0"/>
              <a:t>	</a:t>
            </a:r>
            <a:r>
              <a:rPr lang="en-US" dirty="0" smtClean="0"/>
              <a:t>- criterion of protection of public interest</a:t>
            </a:r>
          </a:p>
          <a:p>
            <a:pPr>
              <a:buNone/>
            </a:pPr>
            <a:r>
              <a:rPr lang="en-US" dirty="0" smtClean="0"/>
              <a:t>	</a:t>
            </a:r>
            <a:r>
              <a:rPr lang="en-US" dirty="0" smtClean="0"/>
              <a:t>	 </a:t>
            </a:r>
            <a:endParaRPr lang="sr-Cyrl-B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 scope of application</a:t>
            </a:r>
            <a:endParaRPr lang="sr-Cyrl-BA" dirty="0"/>
          </a:p>
        </p:txBody>
      </p:sp>
      <p:sp>
        <p:nvSpPr>
          <p:cNvPr id="3" name="Content Placeholder 2"/>
          <p:cNvSpPr>
            <a:spLocks noGrp="1"/>
          </p:cNvSpPr>
          <p:nvPr>
            <p:ph idx="1"/>
          </p:nvPr>
        </p:nvSpPr>
        <p:spPr/>
        <p:txBody>
          <a:bodyPr>
            <a:normAutofit fontScale="92500" lnSpcReduction="20000"/>
          </a:bodyPr>
          <a:lstStyle/>
          <a:p>
            <a:r>
              <a:rPr lang="en-US" dirty="0" smtClean="0"/>
              <a:t>Excluded matters:</a:t>
            </a:r>
          </a:p>
          <a:p>
            <a:pPr marL="596646" indent="-514350">
              <a:buAutoNum type="arabicPeriod"/>
            </a:pPr>
            <a:r>
              <a:rPr lang="en-US" dirty="0" smtClean="0"/>
              <a:t>Status or legal capacity of natural persons, rights in property arising out of a matrimonial relationship, wills and successions;</a:t>
            </a:r>
          </a:p>
          <a:p>
            <a:pPr marL="596646" indent="-514350">
              <a:buAutoNum type="arabicPeriod"/>
            </a:pPr>
            <a:r>
              <a:rPr lang="en-US" dirty="0" smtClean="0"/>
              <a:t>Bankruptcy, proceedings relating to the winding-up of insolvent companies or other legal persons, judicial arrangements, compositions and analogous proceedings; </a:t>
            </a:r>
          </a:p>
          <a:p>
            <a:pPr marL="596646" indent="-514350">
              <a:buAutoNum type="arabicPeriod"/>
            </a:pPr>
            <a:r>
              <a:rPr lang="en-US" dirty="0" smtClean="0"/>
              <a:t>Social security; </a:t>
            </a:r>
          </a:p>
          <a:p>
            <a:pPr marL="596646" indent="-514350">
              <a:buAutoNum type="arabicPeriod"/>
            </a:pPr>
            <a:r>
              <a:rPr lang="en-US" dirty="0" smtClean="0"/>
              <a:t>Arbitration.</a:t>
            </a:r>
          </a:p>
          <a:p>
            <a:pPr marL="596646" indent="-514350">
              <a:buAutoNum type="arabicPeriod"/>
            </a:pPr>
            <a:endParaRPr lang="sr-Cyrl-B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application</a:t>
            </a:r>
            <a:endParaRPr lang="sr-Cyrl-BA" dirty="0"/>
          </a:p>
        </p:txBody>
      </p:sp>
      <p:sp>
        <p:nvSpPr>
          <p:cNvPr id="3" name="Content Placeholder 2"/>
          <p:cNvSpPr>
            <a:spLocks noGrp="1"/>
          </p:cNvSpPr>
          <p:nvPr>
            <p:ph idx="1"/>
          </p:nvPr>
        </p:nvSpPr>
        <p:spPr/>
        <p:txBody>
          <a:bodyPr>
            <a:normAutofit fontScale="85000" lnSpcReduction="10000"/>
          </a:bodyPr>
          <a:lstStyle/>
          <a:p>
            <a:pPr>
              <a:buNone/>
            </a:pPr>
            <a:r>
              <a:rPr lang="en-US" b="1" u="sng" dirty="0" smtClean="0"/>
              <a:t>II. Territorial scope of application</a:t>
            </a:r>
          </a:p>
          <a:p>
            <a:pPr>
              <a:buNone/>
            </a:pPr>
            <a:r>
              <a:rPr lang="en-US" dirty="0" smtClean="0"/>
              <a:t>	</a:t>
            </a:r>
            <a:r>
              <a:rPr lang="en-US" dirty="0" smtClean="0"/>
              <a:t>- no precise indications in the Convention/Regulation/Treaties</a:t>
            </a:r>
          </a:p>
          <a:p>
            <a:pPr>
              <a:buNone/>
            </a:pPr>
            <a:r>
              <a:rPr lang="en-US" dirty="0" smtClean="0"/>
              <a:t>	</a:t>
            </a:r>
            <a:r>
              <a:rPr lang="en-US" dirty="0" smtClean="0"/>
              <a:t>- special position of Denmark with respect to Brussels I until 1 July 2007</a:t>
            </a:r>
          </a:p>
          <a:p>
            <a:pPr>
              <a:buNone/>
            </a:pPr>
            <a:r>
              <a:rPr lang="en-US" dirty="0" smtClean="0"/>
              <a:t>	</a:t>
            </a:r>
            <a:r>
              <a:rPr lang="en-US" dirty="0" smtClean="0"/>
              <a:t>- position of overseas territories (2 groups)</a:t>
            </a:r>
          </a:p>
          <a:p>
            <a:pPr>
              <a:buNone/>
            </a:pPr>
            <a:r>
              <a:rPr lang="en-US" dirty="0" smtClean="0"/>
              <a:t>	</a:t>
            </a:r>
            <a:r>
              <a:rPr lang="en-US" dirty="0" smtClean="0"/>
              <a:t>- special case of Danish territories (Greenland and Faroe Islands)</a:t>
            </a:r>
          </a:p>
          <a:p>
            <a:pPr>
              <a:buNone/>
            </a:pPr>
            <a:r>
              <a:rPr lang="en-US" dirty="0" smtClean="0"/>
              <a:t>	</a:t>
            </a:r>
            <a:r>
              <a:rPr lang="en-US" dirty="0" smtClean="0"/>
              <a:t>- application on dependent territories (Gibraltar) </a:t>
            </a:r>
          </a:p>
          <a:p>
            <a:pPr>
              <a:buNone/>
            </a:pPr>
            <a:r>
              <a:rPr lang="en-US" dirty="0" smtClean="0"/>
              <a:t>	</a:t>
            </a:r>
            <a:r>
              <a:rPr lang="en-US" dirty="0" smtClean="0"/>
              <a:t>- non-application to Andorra, Monaco, San Marino, Lichtenstein and the Vatican </a:t>
            </a:r>
            <a:endParaRPr lang="sr-Cyrl-B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Interpretation of the Convention / Regulation</a:t>
            </a:r>
            <a:endParaRPr lang="sr-Cyrl-BA" dirty="0"/>
          </a:p>
        </p:txBody>
      </p:sp>
      <p:sp>
        <p:nvSpPr>
          <p:cNvPr id="3" name="Content Placeholder 2"/>
          <p:cNvSpPr>
            <a:spLocks noGrp="1"/>
          </p:cNvSpPr>
          <p:nvPr>
            <p:ph idx="1"/>
          </p:nvPr>
        </p:nvSpPr>
        <p:spPr/>
        <p:txBody>
          <a:bodyPr>
            <a:normAutofit lnSpcReduction="10000"/>
          </a:bodyPr>
          <a:lstStyle/>
          <a:p>
            <a:r>
              <a:rPr lang="en-US" dirty="0" smtClean="0"/>
              <a:t>Two possible approaches to interpretation of international instruments</a:t>
            </a:r>
          </a:p>
          <a:p>
            <a:pPr marL="596646" indent="-514350">
              <a:buAutoNum type="arabicPeriod"/>
            </a:pPr>
            <a:r>
              <a:rPr lang="en-US" dirty="0" smtClean="0"/>
              <a:t>Autonomous interpretation</a:t>
            </a:r>
          </a:p>
          <a:p>
            <a:pPr marL="596646" indent="-514350">
              <a:buAutoNum type="arabicPeriod"/>
            </a:pPr>
            <a:r>
              <a:rPr lang="en-US" dirty="0" smtClean="0"/>
              <a:t>Interpretation in the light of the standards contained in domestic law</a:t>
            </a:r>
          </a:p>
          <a:p>
            <a:r>
              <a:rPr lang="en-US" dirty="0" smtClean="0"/>
              <a:t>Arguments in favor of autonomous interpretation</a:t>
            </a:r>
          </a:p>
          <a:p>
            <a:r>
              <a:rPr lang="en-US" dirty="0" smtClean="0"/>
              <a:t>Arguments in favor of interpretation in the light of domestic law standards</a:t>
            </a:r>
            <a:endParaRPr lang="sr-Cyrl-B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183</TotalTime>
  <Words>521</Words>
  <Application>Microsoft Office PowerPoint</Application>
  <PresentationFormat>On-screen Show (4:3)</PresentationFormat>
  <Paragraphs>93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BRUSSELS I REGULATION - GENERAL ISSUES -</vt:lpstr>
      <vt:lpstr>Overview of procedural unification in European Union</vt:lpstr>
      <vt:lpstr>Scope of application of the Brussels Convention/Brussels I Regulation</vt:lpstr>
      <vt:lpstr>Material scope of application</vt:lpstr>
      <vt:lpstr>Material scope of application</vt:lpstr>
      <vt:lpstr>Material scope of application</vt:lpstr>
      <vt:lpstr>Material scope of application</vt:lpstr>
      <vt:lpstr>Scope of application</vt:lpstr>
      <vt:lpstr>Interpretation of the Convention / Regulation</vt:lpstr>
      <vt:lpstr>Interpretation of the Convention / Regulation</vt:lpstr>
      <vt:lpstr>Interpretation of the Convention / Regulation</vt:lpstr>
      <vt:lpstr>Interpretation of the Convention / Regulation </vt:lpstr>
      <vt:lpstr>Interpretation of the Convention / Regulation</vt:lpstr>
      <vt:lpstr>Relationship between BC/BR1 and conventions on specific matters</vt:lpstr>
      <vt:lpstr>BR1 and the Lugano Convention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BRUSSELS I REGULATION - GENERAL ISSUES -</dc:title>
  <dc:creator>Марко Јовановић</dc:creator>
  <cp:lastModifiedBy>Марко Јовановић</cp:lastModifiedBy>
  <cp:revision>17</cp:revision>
  <dcterms:created xsi:type="dcterms:W3CDTF">2011-01-14T12:38:54Z</dcterms:created>
  <dcterms:modified xsi:type="dcterms:W3CDTF">2011-01-14T15:42:37Z</dcterms:modified>
</cp:coreProperties>
</file>